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60" r:id="rId2"/>
    <p:sldId id="262" r:id="rId3"/>
    <p:sldId id="261" r:id="rId4"/>
    <p:sldId id="606" r:id="rId5"/>
    <p:sldId id="607" r:id="rId6"/>
    <p:sldId id="609" r:id="rId7"/>
    <p:sldId id="608" r:id="rId8"/>
    <p:sldId id="612" r:id="rId9"/>
    <p:sldId id="611" r:id="rId10"/>
    <p:sldId id="613" r:id="rId11"/>
    <p:sldId id="615" r:id="rId12"/>
    <p:sldId id="614" r:id="rId13"/>
    <p:sldId id="616" r:id="rId14"/>
    <p:sldId id="617" r:id="rId15"/>
    <p:sldId id="618" r:id="rId16"/>
    <p:sldId id="619" r:id="rId17"/>
    <p:sldId id="621" r:id="rId18"/>
    <p:sldId id="622" r:id="rId19"/>
    <p:sldId id="620" r:id="rId20"/>
    <p:sldId id="623" r:id="rId21"/>
    <p:sldId id="624" r:id="rId22"/>
    <p:sldId id="626" r:id="rId23"/>
    <p:sldId id="625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</p:sldIdLst>
  <p:sldSz cx="12192000" cy="6858000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NanumGothicOTFExtraBold" panose="020B0803020000020004" pitchFamily="34" charset="-127"/>
      <p:regular r:id="rId37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NanumBarunGothicOTF" panose="02020603020101020101" pitchFamily="18" charset="-127"/>
      <p:regular r:id="rId43"/>
      <p:bold r:id="rId44"/>
    </p:embeddedFont>
    <p:embeddedFont>
      <p:font typeface="NanumGothicOTF" panose="020F0502020204030204" pitchFamily="34" charset="0"/>
      <p:regular r:id="rId45"/>
      <p:bold r:id="rId46"/>
    </p:embeddedFont>
    <p:embeddedFont>
      <p:font typeface="NanumSquareOTF_ac" panose="020B0600000101010101" pitchFamily="34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98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1434" userDrawn="1">
          <p15:clr>
            <a:srgbClr val="A4A3A4"/>
          </p15:clr>
        </p15:guide>
        <p15:guide id="6" pos="3681" userDrawn="1">
          <p15:clr>
            <a:srgbClr val="A4A3A4"/>
          </p15:clr>
        </p15:guide>
        <p15:guide id="7" pos="7628" userDrawn="1">
          <p15:clr>
            <a:srgbClr val="A4A3A4"/>
          </p15:clr>
        </p15:guide>
        <p15:guide id="8" orient="horz" pos="1638" userDrawn="1">
          <p15:clr>
            <a:srgbClr val="A4A3A4"/>
          </p15:clr>
        </p15:guide>
        <p15:guide id="9" orient="horz" pos="3181" userDrawn="1">
          <p15:clr>
            <a:srgbClr val="A4A3A4"/>
          </p15:clr>
        </p15:guide>
        <p15:guide id="10" pos="5654" userDrawn="1">
          <p15:clr>
            <a:srgbClr val="A4A3A4"/>
          </p15:clr>
        </p15:guide>
        <p15:guide id="11" orient="horz" pos="2432" userDrawn="1">
          <p15:clr>
            <a:srgbClr val="A4A3A4"/>
          </p15:clr>
        </p15:guide>
        <p15:guide id="12" pos="960" userDrawn="1">
          <p15:clr>
            <a:srgbClr val="A4A3A4"/>
          </p15:clr>
        </p15:guide>
        <p15:guide id="13" pos="1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6327"/>
  </p:normalViewPr>
  <p:slideViewPr>
    <p:cSldViewPr snapToGrid="0">
      <p:cViewPr varScale="1">
        <p:scale>
          <a:sx n="153" d="100"/>
          <a:sy n="153" d="100"/>
        </p:scale>
        <p:origin x="192" y="336"/>
      </p:cViewPr>
      <p:guideLst>
        <p:guide orient="horz" pos="935"/>
        <p:guide pos="98"/>
        <p:guide orient="horz" pos="618"/>
        <p:guide orient="horz" pos="1162"/>
        <p:guide orient="horz" pos="1434"/>
        <p:guide pos="3681"/>
        <p:guide pos="7628"/>
        <p:guide orient="horz" pos="1638"/>
        <p:guide orient="horz" pos="3181"/>
        <p:guide pos="5654"/>
        <p:guide orient="horz" pos="2432"/>
        <p:guide pos="960"/>
        <p:guide pos="1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B0E7-C102-C24D-B65C-650161D42FCF}" type="datetimeFigureOut">
              <a:rPr kumimoji="1" lang="ko-Kore-KR" altLang="en-US" smtClean="0"/>
              <a:t>3/23/23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FD7AC-1BD0-B848-9493-BBC0AE9A39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98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73DB3-3114-EB7D-6DA3-16C7C7DF92A9}"/>
              </a:ext>
            </a:extLst>
          </p:cNvPr>
          <p:cNvSpPr txBox="1"/>
          <p:nvPr userDrawn="1"/>
        </p:nvSpPr>
        <p:spPr>
          <a:xfrm>
            <a:off x="3754653" y="6491062"/>
            <a:ext cx="4922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MiLeNAS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Efficient Neural Architecture Search via Mixed-Level Reformulation</a:t>
            </a:r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1B47EF-E567-B5CB-1C79-81E69AC49B40}"/>
              </a:ext>
            </a:extLst>
          </p:cNvPr>
          <p:cNvSpPr/>
          <p:nvPr userDrawn="1"/>
        </p:nvSpPr>
        <p:spPr>
          <a:xfrm>
            <a:off x="-37840" y="-57955"/>
            <a:ext cx="12240000" cy="67208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4B5A4239-2786-49E3-B196-9B80BF8A9CEC}" type="datetimeFigureOut">
              <a:rPr lang="ko-KR" altLang="en-US" smtClean="0"/>
              <a:pPr/>
              <a:t>2023. 3. 23.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D3FB9434-0522-4D64-A27B-BBEB3AA8427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CB01CC-17BB-C044-3584-45A2EAB241CC}"/>
              </a:ext>
            </a:extLst>
          </p:cNvPr>
          <p:cNvSpPr/>
          <p:nvPr userDrawn="1"/>
        </p:nvSpPr>
        <p:spPr>
          <a:xfrm>
            <a:off x="0" y="6263999"/>
            <a:ext cx="12192000" cy="60294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CB4EB9-FDE2-C283-B43F-7B28C0D89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93" y="6264000"/>
            <a:ext cx="1609907" cy="6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k object 17">
            <a:extLst>
              <a:ext uri="{FF2B5EF4-FFF2-40B4-BE49-F238E27FC236}">
                <a16:creationId xmlns:a16="http://schemas.microsoft.com/office/drawing/2014/main" id="{D5DA9AAA-2D2A-B3BA-9A73-A097105270B3}"/>
              </a:ext>
            </a:extLst>
          </p:cNvPr>
          <p:cNvSpPr/>
          <p:nvPr userDrawn="1"/>
        </p:nvSpPr>
        <p:spPr>
          <a:xfrm>
            <a:off x="11596255" y="14937"/>
            <a:ext cx="595745" cy="594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NanumSquareOTF_ac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0CABD-88F2-662B-451E-877D87205C9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264000"/>
            <a:ext cx="3002085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315613" y="2133600"/>
            <a:ext cx="7560775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cxnSpLocks/>
          </p:cNvCxnSpPr>
          <p:nvPr/>
        </p:nvCxnSpPr>
        <p:spPr>
          <a:xfrm>
            <a:off x="2279199" y="4268447"/>
            <a:ext cx="7560774" cy="1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19FC46-8609-D448-B424-A1271165290A}"/>
              </a:ext>
            </a:extLst>
          </p:cNvPr>
          <p:cNvSpPr txBox="1"/>
          <p:nvPr/>
        </p:nvSpPr>
        <p:spPr>
          <a:xfrm>
            <a:off x="6694998" y="5087800"/>
            <a:ext cx="5497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Jae 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MS/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Combined Student</a:t>
            </a:r>
          </a:p>
          <a:p>
            <a:pPr algn="r" fontAlgn="base"/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Healthcare Lab​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Biomedical systems informatics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Yonsei University College of Medicine​​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A3FFD-2355-ADC5-E51B-B1DF2CBD5DF3}"/>
              </a:ext>
            </a:extLst>
          </p:cNvPr>
          <p:cNvSpPr txBox="1"/>
          <p:nvPr/>
        </p:nvSpPr>
        <p:spPr>
          <a:xfrm>
            <a:off x="2315614" y="2666005"/>
            <a:ext cx="756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MiLeNAS</a:t>
            </a:r>
            <a:endParaRPr lang="en-US" altLang="ko-KR" sz="20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Federated Deep Learning Via Neural Architecture Search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3. Related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선행 연구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360000">
              <a:buAutoNum type="arabicPeriod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CNN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Vision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분야에서 다양한 문제를 해결할 수 있지만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manually designed architectures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이점때문에 끌림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360000">
              <a:buAutoNum type="arabicPeriod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360000">
              <a:buAutoNum type="arabicPeriod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에는 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주요한 방법론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들이 있는데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Evolutionary Algorithms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		:	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모델 구조와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weight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동시에 최적화 하지만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계산 비용이 엄청남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(3150 GPU days)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Reinforcement Learning	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	:	NN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구조를 정하는 것을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action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으로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보고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그에 대한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accuracy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reard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보는 방법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Gradient-based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				:	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범주형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design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연속형으로 바꾸어서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역전파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알고리즘이 가능하게 만듦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며칠이면 가능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360000">
              <a:buAutoNum type="arabicPeriod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360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여러 분야에서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알고리즘이 개발중임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Task-agnostic NAS 			:	multi-task learning framework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hand-designed heuristic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한 부분들을 개선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accuracy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evaluation accuracy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사이의 차이를 극복하려는 등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 defTabSz="36000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우리 논문보다 성능은 더 좋지만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쟤네는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나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searching strategies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기존보다 더 좋게 해서 성능을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높인거지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우리처럼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bilevel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문제를 해결하려고는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안했다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759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순서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효과적으로 모델을 찾는 방법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defTabSz="360000">
              <a:buFontTx/>
              <a:buChar char="-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defTabSz="36000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mixed-level reformulation +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새로운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first-order and second order methods for NAS</a:t>
            </a:r>
          </a:p>
          <a:p>
            <a:pPr marL="285750" indent="-285750" defTabSz="360000">
              <a:buFontTx/>
              <a:buChar char="-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defTabSz="36000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Benefits of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(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이론 중심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 defTabSz="360000">
              <a:buFontTx/>
              <a:buChar char="-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defTabSz="360000">
              <a:buFontTx/>
              <a:buChar char="-"/>
            </a:pP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framework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및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additional benefits</a:t>
            </a:r>
          </a:p>
        </p:txBody>
      </p:sp>
    </p:spTree>
    <p:extLst>
      <p:ext uri="{BB962C8B-B14F-4D97-AF65-F5344CB8AC3E}">
        <p14:creationId xmlns:p14="http://schemas.microsoft.com/office/powerpoint/2010/main" val="371257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[Mixed-Level Reformulation]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BF1AB-9A95-2138-BA43-DB40409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424"/>
            <a:ext cx="7442200" cy="95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B9329-1E40-4489-2A11-4EF217E48161}"/>
              </a:ext>
            </a:extLst>
          </p:cNvPr>
          <p:cNvSpPr txBox="1"/>
          <p:nvPr/>
        </p:nvSpPr>
        <p:spPr>
          <a:xfrm>
            <a:off x="0" y="1385017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single-level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5E278B-4DF9-8403-4D51-1320A6F3F67A}"/>
                  </a:ext>
                </a:extLst>
              </p:cNvPr>
              <p:cNvSpPr txBox="1"/>
              <p:nvPr/>
            </p:nvSpPr>
            <p:spPr>
              <a:xfrm>
                <a:off x="-1" y="2637924"/>
                <a:ext cx="8922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Symbol" pitchFamily="2" charset="2"/>
                  <a:buChar char="Þ"/>
                </a:pPr>
                <a:r>
                  <a:rPr lang="en-US" altLang="ko-KR" dirty="0"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Training loss</a:t>
                </a:r>
                <a:r>
                  <a:rPr lang="ko-KR" altLang="en-US" dirty="0" err="1"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최소화하는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search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한다는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idea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자체가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overfitting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시킬 수 있음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Symbol" pitchFamily="2" charset="2"/>
                  <a:buChar char="Þ"/>
                </a:pP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Equation (4)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는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의 관점에서 좋지 않은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objective function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5E278B-4DF9-8403-4D51-1320A6F3F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37924"/>
                <a:ext cx="8922956" cy="646331"/>
              </a:xfrm>
              <a:prstGeom prst="rect">
                <a:avLst/>
              </a:prstGeom>
              <a:blipFill>
                <a:blip r:embed="rId3"/>
                <a:stretch>
                  <a:fillRect l="-569" t="-7692" b="-1538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0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81F3D-D554-C292-18FF-A9A24EFF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3002517"/>
            <a:ext cx="7772400" cy="17918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CF5533-8946-71AC-B87E-A7373390EF1B}"/>
              </a:ext>
            </a:extLst>
          </p:cNvPr>
          <p:cNvCxnSpPr>
            <a:cxnSpLocks/>
          </p:cNvCxnSpPr>
          <p:nvPr/>
        </p:nvCxnSpPr>
        <p:spPr>
          <a:xfrm>
            <a:off x="3655244" y="2593362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[Mixed-Level Reformulation]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B9329-1E40-4489-2A11-4EF217E48161}"/>
              </a:ext>
            </a:extLst>
          </p:cNvPr>
          <p:cNvSpPr txBox="1"/>
          <p:nvPr/>
        </p:nvSpPr>
        <p:spPr>
          <a:xfrm>
            <a:off x="0" y="13850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해결책 유도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6B106-79DE-7AF5-3383-5921F9E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7" y="1770089"/>
            <a:ext cx="5935579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E8AE7-DAA3-55DE-6C93-84CD6740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7" y="5182105"/>
            <a:ext cx="7138737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6FC0B-F2C9-1680-E2EE-F5C0CECC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346" y="1838870"/>
            <a:ext cx="2781735" cy="417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7AACA-F0F1-319E-648B-2396932945E0}"/>
              </a:ext>
            </a:extLst>
          </p:cNvPr>
          <p:cNvSpPr txBox="1"/>
          <p:nvPr/>
        </p:nvSpPr>
        <p:spPr>
          <a:xfrm>
            <a:off x="7618346" y="2197817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Validation Loss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 커지지 않도록 막아주는 역할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3F3D0-0729-23D9-7709-9F75B9CFBCB6}"/>
              </a:ext>
            </a:extLst>
          </p:cNvPr>
          <p:cNvSpPr txBox="1"/>
          <p:nvPr/>
        </p:nvSpPr>
        <p:spPr>
          <a:xfrm>
            <a:off x="3760724" y="260931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라그랑주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승수법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4E0DCF-156E-F0CE-7F81-04A2E55F2B82}"/>
              </a:ext>
            </a:extLst>
          </p:cNvPr>
          <p:cNvCxnSpPr>
            <a:cxnSpLocks/>
          </p:cNvCxnSpPr>
          <p:nvPr/>
        </p:nvCxnSpPr>
        <p:spPr>
          <a:xfrm>
            <a:off x="3655244" y="4780928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D0A5B6-D713-EB8B-4DAA-9A3B0D00CA16}"/>
                  </a:ext>
                </a:extLst>
              </p:cNvPr>
              <p:cNvSpPr txBox="1"/>
              <p:nvPr/>
            </p:nvSpPr>
            <p:spPr>
              <a:xfrm>
                <a:off x="3760724" y="4788906"/>
                <a:ext cx="2734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(1 −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로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Normalize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D0A5B6-D713-EB8B-4DAA-9A3B0D00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24" y="4788906"/>
                <a:ext cx="2734851" cy="369332"/>
              </a:xfrm>
              <a:prstGeom prst="rect">
                <a:avLst/>
              </a:prstGeom>
              <a:blipFill>
                <a:blip r:embed="rId6"/>
                <a:stretch>
                  <a:fillRect l="-926" t="-10000" r="-926" b="-2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E2A3B83-4F0D-44D1-6CD1-FA223DECA917}"/>
              </a:ext>
            </a:extLst>
          </p:cNvPr>
          <p:cNvSpPr txBox="1"/>
          <p:nvPr/>
        </p:nvSpPr>
        <p:spPr>
          <a:xfrm>
            <a:off x="7826192" y="5445100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Equation (4)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가지고 변형한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Mixed-Level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Optmization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완성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2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[Mixed-Level Reformulation]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E8AE7-DAA3-55DE-6C93-84CD6740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1161033"/>
            <a:ext cx="7138737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91B66B-B9F2-885E-1228-D543861D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4" y="2479597"/>
            <a:ext cx="7772400" cy="1137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1DC2D4-F35B-60F5-38AC-B6F595552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94" y="3969470"/>
            <a:ext cx="6840968" cy="5544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5179E2-2BE7-A970-82DD-3C38D8D352CD}"/>
              </a:ext>
            </a:extLst>
          </p:cNvPr>
          <p:cNvCxnSpPr>
            <a:cxnSpLocks/>
          </p:cNvCxnSpPr>
          <p:nvPr/>
        </p:nvCxnSpPr>
        <p:spPr>
          <a:xfrm>
            <a:off x="2154938" y="2083243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2D24BF-9BF3-2B91-0065-7FAE071F8913}"/>
              </a:ext>
            </a:extLst>
          </p:cNvPr>
          <p:cNvSpPr txBox="1"/>
          <p:nvPr/>
        </p:nvSpPr>
        <p:spPr>
          <a:xfrm>
            <a:off x="2260418" y="209919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 미분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5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1B66B-B9F2-885E-1228-D543861D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1146667"/>
            <a:ext cx="7772400" cy="1137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[Mixed-Level Reformulation]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5179E2-2BE7-A970-82DD-3C38D8D352CD}"/>
              </a:ext>
            </a:extLst>
          </p:cNvPr>
          <p:cNvCxnSpPr>
            <a:cxnSpLocks/>
          </p:cNvCxnSpPr>
          <p:nvPr/>
        </p:nvCxnSpPr>
        <p:spPr>
          <a:xfrm>
            <a:off x="2062842" y="2268135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2D24BF-9BF3-2B91-0065-7FAE071F8913}"/>
              </a:ext>
            </a:extLst>
          </p:cNvPr>
          <p:cNvSpPr txBox="1"/>
          <p:nvPr/>
        </p:nvSpPr>
        <p:spPr>
          <a:xfrm>
            <a:off x="2168322" y="228409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차는 미분하지 않고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유한 공식으로 유도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81194D-52D0-F80B-2F79-5929A94F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1" y="2685507"/>
            <a:ext cx="7886379" cy="3081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22E36-F5AE-8098-869C-4C4AB559C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724" y="2722138"/>
            <a:ext cx="3858795" cy="3878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715C6D-871A-BEA7-851D-843F445C0A26}"/>
              </a:ext>
            </a:extLst>
          </p:cNvPr>
          <p:cNvGrpSpPr/>
          <p:nvPr/>
        </p:nvGrpSpPr>
        <p:grpSpPr>
          <a:xfrm>
            <a:off x="8176724" y="3352466"/>
            <a:ext cx="4015276" cy="387819"/>
            <a:chOff x="4730750" y="3054839"/>
            <a:chExt cx="6146800" cy="571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FB4ABF-FAB8-9CDD-26DB-27353492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0750" y="3054839"/>
              <a:ext cx="2730500" cy="571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43C3E5-3397-947B-529A-A18C59273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1250" y="3054839"/>
              <a:ext cx="3416300" cy="5715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4626C97-4E59-9D05-4B7D-EA677E165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724" y="3840747"/>
            <a:ext cx="4015276" cy="419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ADAC7-6832-5A78-5AA6-E81D19D7B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564" y="4728624"/>
            <a:ext cx="5207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7D070-1BBC-54ED-A021-27E5DD5803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1619" y="4715924"/>
            <a:ext cx="3263900" cy="44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BB6A1-3265-D7E3-FB32-0B018CD22CC0}"/>
                  </a:ext>
                </a:extLst>
              </p:cNvPr>
              <p:cNvSpPr txBox="1"/>
              <p:nvPr/>
            </p:nvSpPr>
            <p:spPr>
              <a:xfrm>
                <a:off x="171994" y="5767318"/>
                <a:ext cx="10194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Symbol" pitchFamily="2" charset="2"/>
                  <a:buChar char="Þ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업데이트할 때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모델 구조에 대한 평가가 함께 반영되기 때문에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더 많은 정보를 학습 시킨 효과를 가져옴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BB6A1-3265-D7E3-FB32-0B018CD2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94" y="5767318"/>
                <a:ext cx="10194394" cy="369332"/>
              </a:xfrm>
              <a:prstGeom prst="rect">
                <a:avLst/>
              </a:prstGeom>
              <a:blipFill>
                <a:blip r:embed="rId10"/>
                <a:stretch>
                  <a:fillRect l="-498" t="-16667" b="-2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602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[Mixed-Level Reformulation]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88BCA-E99A-0B49-B880-31767D52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1154184"/>
            <a:ext cx="7772400" cy="960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2F27D-A579-E7A4-6580-8B792300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4" y="2576058"/>
            <a:ext cx="7772400" cy="115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DEA023-C624-6C76-36B7-C592A5A598D8}"/>
              </a:ext>
            </a:extLst>
          </p:cNvPr>
          <p:cNvCxnSpPr>
            <a:cxnSpLocks/>
          </p:cNvCxnSpPr>
          <p:nvPr/>
        </p:nvCxnSpPr>
        <p:spPr>
          <a:xfrm>
            <a:off x="2062842" y="2144603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F4FDE-2FD7-04E8-A14A-D76FED357C3E}"/>
              </a:ext>
            </a:extLst>
          </p:cNvPr>
          <p:cNvSpPr txBox="1"/>
          <p:nvPr/>
        </p:nvSpPr>
        <p:spPr>
          <a:xfrm>
            <a:off x="2168322" y="216055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Chain Rule,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D19359-9C32-55A8-2846-E7A4F95E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63" y="2160558"/>
            <a:ext cx="3858795" cy="387819"/>
          </a:xfrm>
          <a:prstGeom prst="rect">
            <a:avLst/>
          </a:prstGeom>
        </p:spPr>
      </p:pic>
      <p:pic>
        <p:nvPicPr>
          <p:cNvPr id="1026" name="Picture 2" descr="Chain Rule (Explained w/ 7 Step-by-Step Examples!)">
            <a:extLst>
              <a:ext uri="{FF2B5EF4-FFF2-40B4-BE49-F238E27FC236}">
                <a16:creationId xmlns:a16="http://schemas.microsoft.com/office/drawing/2014/main" id="{B1F91655-0FD2-1ECD-783C-705386C1D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5" t="40849" r="23187" b="41473"/>
          <a:stretch/>
        </p:blipFill>
        <p:spPr bwMode="auto">
          <a:xfrm>
            <a:off x="8269013" y="2102920"/>
            <a:ext cx="2268808" cy="4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EAB14B-59F5-6870-C08F-DEBB7ACC4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94" y="4216956"/>
            <a:ext cx="7772400" cy="12964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DA73DC-25BF-9526-9ADB-0D540787D10D}"/>
              </a:ext>
            </a:extLst>
          </p:cNvPr>
          <p:cNvCxnSpPr>
            <a:cxnSpLocks/>
          </p:cNvCxnSpPr>
          <p:nvPr/>
        </p:nvCxnSpPr>
        <p:spPr>
          <a:xfrm>
            <a:off x="2062842" y="3760719"/>
            <a:ext cx="0" cy="385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0B0BB0-C58D-BA87-DE17-660621EC6652}"/>
              </a:ext>
            </a:extLst>
          </p:cNvPr>
          <p:cNvSpPr txBox="1"/>
          <p:nvPr/>
        </p:nvSpPr>
        <p:spPr>
          <a:xfrm>
            <a:off x="2168322" y="3776675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 미분식을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유한차분법을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이용해서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되돌려놓음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AAA3F6-FF1E-DC31-DFD6-5C3A782E5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026" y="3730508"/>
            <a:ext cx="2456782" cy="465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29EDC2-FEB5-3BD4-0D6B-0359BDFA7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7585" y="3760719"/>
            <a:ext cx="1002297" cy="4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정리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] (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논문의 내용이 아닌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읽으면서 정리한 내용으로 틀릴 수 있습니다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D598D-26CC-50AA-DE14-3677B16412A1}"/>
              </a:ext>
            </a:extLst>
          </p:cNvPr>
          <p:cNvSpPr txBox="1"/>
          <p:nvPr/>
        </p:nvSpPr>
        <p:spPr>
          <a:xfrm>
            <a:off x="0" y="1200351"/>
            <a:ext cx="12304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선행연구의 방법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(DARTS)</a:t>
            </a:r>
          </a:p>
          <a:p>
            <a:pPr defTabSz="360000"/>
            <a:endParaRPr lang="en-US" altLang="ko-KR" b="1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미분까지만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활용하는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Bi-level optimization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방법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 미분을 활용한 방법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25F16-A615-1F66-524D-3AA38B89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681"/>
            <a:ext cx="35052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468DB-BBA4-FE44-9BC2-04FB0F413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3"/>
          <a:stretch/>
        </p:blipFill>
        <p:spPr>
          <a:xfrm>
            <a:off x="0" y="3793165"/>
            <a:ext cx="7239000" cy="16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59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정리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] (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논문의 내용이 아닌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읽으면서 정리한 내용으로 틀릴 수 있습니다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D598D-26CC-50AA-DE14-3677B16412A1}"/>
              </a:ext>
            </a:extLst>
          </p:cNvPr>
          <p:cNvSpPr txBox="1"/>
          <p:nvPr/>
        </p:nvSpPr>
        <p:spPr>
          <a:xfrm>
            <a:off x="0" y="1200351"/>
            <a:ext cx="12304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본 연구의 방법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(</a:t>
            </a:r>
            <a:r>
              <a:rPr lang="en-US" altLang="ko-KR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defTabSz="360000"/>
            <a:endParaRPr lang="en-US" altLang="ko-KR" b="1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차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미분까지만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활용하는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Mixed-Level optimization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방법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36000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9DB4C-6A18-5A50-3E15-9E5BFF222372}"/>
              </a:ext>
            </a:extLst>
          </p:cNvPr>
          <p:cNvSpPr txBox="1"/>
          <p:nvPr/>
        </p:nvSpPr>
        <p:spPr>
          <a:xfrm>
            <a:off x="2723949" y="5881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37DE4-4610-8C01-4065-5EC35793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16013"/>
            <a:ext cx="5562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24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vs DARTS 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비교 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수식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B9329-1E40-4489-2A11-4EF217E48161}"/>
              </a:ext>
            </a:extLst>
          </p:cNvPr>
          <p:cNvSpPr txBox="1"/>
          <p:nvPr/>
        </p:nvSpPr>
        <p:spPr>
          <a:xfrm>
            <a:off x="5782731" y="1118634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DARTS – 2nd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– 1st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58821-20F8-098B-EAAC-19500AD2871D}"/>
              </a:ext>
            </a:extLst>
          </p:cNvPr>
          <p:cNvSpPr txBox="1"/>
          <p:nvPr/>
        </p:nvSpPr>
        <p:spPr>
          <a:xfrm>
            <a:off x="-1" y="3429000"/>
            <a:ext cx="4700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Mixed-level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방법이 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overfitting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억제하고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training, validation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데이터를 모두 활용함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DF45F-3BC5-4082-E67D-4C5BAADF7250}"/>
              </a:ext>
            </a:extLst>
          </p:cNvPr>
          <p:cNvCxnSpPr/>
          <p:nvPr/>
        </p:nvCxnSpPr>
        <p:spPr>
          <a:xfrm>
            <a:off x="5661288" y="1308073"/>
            <a:ext cx="56146" cy="490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99FE97-C249-CD21-2CB9-78698100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" y="1563393"/>
            <a:ext cx="55626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D3CE93-FE49-16E1-1A3E-7FD79C9F8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3"/>
          <a:stretch/>
        </p:blipFill>
        <p:spPr>
          <a:xfrm>
            <a:off x="5689361" y="1563393"/>
            <a:ext cx="5813008" cy="1359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1CDA4C-AB51-AB9D-7B92-402E56F19C9D}"/>
              </a:ext>
            </a:extLst>
          </p:cNvPr>
          <p:cNvSpPr txBox="1"/>
          <p:nvPr/>
        </p:nvSpPr>
        <p:spPr>
          <a:xfrm>
            <a:off x="5717434" y="3378457"/>
            <a:ext cx="632096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모든 데이터를 활용하긴 하지만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추정이면서 오차가 있기 때문에 비효율적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아래의 추정식도 두 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행렬곱이기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때문에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계산비용이 큼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weight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업데이트 하는 방식이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one-step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단위로 진행되고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이로 인해 생기는 문제를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“superposition effect”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라고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하며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sub-optimal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모델을 반환할 수 있음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9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EEC47F-E78A-A9BC-649E-167A8FEA589C}"/>
              </a:ext>
            </a:extLst>
          </p:cNvPr>
          <p:cNvSpPr/>
          <p:nvPr/>
        </p:nvSpPr>
        <p:spPr>
          <a:xfrm>
            <a:off x="1461285" y="2512980"/>
            <a:ext cx="5065639" cy="189781"/>
          </a:xfrm>
          <a:prstGeom prst="rect">
            <a:avLst/>
          </a:prstGeom>
          <a:solidFill>
            <a:srgbClr val="FFFF00">
              <a:alpha val="25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FF5FA-A299-16E5-1B32-719350E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673"/>
            <a:ext cx="7772400" cy="5224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8A2DB-769C-CFEE-2D8A-7BABEB32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02761"/>
            <a:ext cx="7772400" cy="3428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A10FD1-54E4-42E7-92DE-13B3127D1785}"/>
              </a:ext>
            </a:extLst>
          </p:cNvPr>
          <p:cNvSpPr txBox="1"/>
          <p:nvPr/>
        </p:nvSpPr>
        <p:spPr>
          <a:xfrm>
            <a:off x="1222514" y="2321035"/>
            <a:ext cx="907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openaccess.thecvf.com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/content_CVPR_2020/html/He_MiLeNAS_Efficient_Neural_Architecture_Search_via_Mixed-Level_Reformulation_CVPR_2020_paper.html</a:t>
            </a:r>
            <a:endParaRPr lang="en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6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24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vs DARTS 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비교 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수식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B9329-1E40-4489-2A11-4EF217E48161}"/>
              </a:ext>
            </a:extLst>
          </p:cNvPr>
          <p:cNvSpPr txBox="1"/>
          <p:nvPr/>
        </p:nvSpPr>
        <p:spPr>
          <a:xfrm>
            <a:off x="5782731" y="1118634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DARTS – 1st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– 1st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858821-20F8-098B-EAAC-19500AD2871D}"/>
                  </a:ext>
                </a:extLst>
              </p:cNvPr>
              <p:cNvSpPr txBox="1"/>
              <p:nvPr/>
            </p:nvSpPr>
            <p:spPr>
              <a:xfrm>
                <a:off x="-1" y="3429000"/>
                <a:ext cx="4953600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두 수식이 비슷하지만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근본적인 차이가 있음</a:t>
                </a: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Validation 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데이터를 적용해서 </a:t>
                </a:r>
                <a:b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모델을 찾기 때문에 더 좋고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</a:t>
                </a:r>
                <a:b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적용되는 정도를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로 조절함</a:t>
                </a:r>
                <a:b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=&gt; 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그래서 성능이 더 좋음 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(outperforms)</a:t>
                </a:r>
              </a:p>
              <a:p>
                <a:pPr marL="457200" indent="-457200">
                  <a:buAutoNum type="arabicPeriod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858821-20F8-098B-EAAC-19500AD2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29000"/>
                <a:ext cx="4953600" cy="2246769"/>
              </a:xfrm>
              <a:prstGeom prst="rect">
                <a:avLst/>
              </a:prstGeom>
              <a:blipFill>
                <a:blip r:embed="rId2"/>
                <a:stretch>
                  <a:fillRect l="-1279" t="-1695" r="-25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DF45F-3BC5-4082-E67D-4C5BAADF7250}"/>
              </a:ext>
            </a:extLst>
          </p:cNvPr>
          <p:cNvCxnSpPr/>
          <p:nvPr/>
        </p:nvCxnSpPr>
        <p:spPr>
          <a:xfrm>
            <a:off x="5661288" y="1308073"/>
            <a:ext cx="56146" cy="490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99FE97-C249-CD21-2CB9-78698100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1" y="1563393"/>
            <a:ext cx="55626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1F95E-3110-1454-DA14-0712D889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31" y="1417343"/>
            <a:ext cx="3505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24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vs DARTS 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비교 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수식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B9329-1E40-4489-2A11-4EF217E48161}"/>
              </a:ext>
            </a:extLst>
          </p:cNvPr>
          <p:cNvSpPr txBox="1"/>
          <p:nvPr/>
        </p:nvSpPr>
        <p:spPr>
          <a:xfrm>
            <a:off x="5782731" y="1118634"/>
            <a:ext cx="1947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– 2</a:t>
            </a:r>
            <a:r>
              <a:rPr lang="en-US" altLang="ko-KR" sz="2000" baseline="30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nd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– 1st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58821-20F8-098B-EAAC-19500AD2871D}"/>
              </a:ext>
            </a:extLst>
          </p:cNvPr>
          <p:cNvSpPr txBox="1"/>
          <p:nvPr/>
        </p:nvSpPr>
        <p:spPr>
          <a:xfrm>
            <a:off x="5717434" y="3528359"/>
            <a:ext cx="64492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비교를 위해서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위의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유도 공식을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Equation (6)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에도 적용해서 해봄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학습 속도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성능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Gradient error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측면에서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en-US" altLang="ko-KR" sz="2000" baseline="30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st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 더 좋았음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DF45F-3BC5-4082-E67D-4C5BAADF7250}"/>
              </a:ext>
            </a:extLst>
          </p:cNvPr>
          <p:cNvCxnSpPr/>
          <p:nvPr/>
        </p:nvCxnSpPr>
        <p:spPr>
          <a:xfrm>
            <a:off x="5661288" y="1308073"/>
            <a:ext cx="56146" cy="490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99FE97-C249-CD21-2CB9-78698100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" y="1563393"/>
            <a:ext cx="55626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A3425-F672-830A-B22F-273E96F5F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3"/>
          <a:stretch/>
        </p:blipFill>
        <p:spPr>
          <a:xfrm>
            <a:off x="5689361" y="1563393"/>
            <a:ext cx="6453876" cy="15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24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Search Space]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1062021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 Setting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준비함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DARTS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와 동일한 세팅을 구상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Based NAS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이기 때문에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Continuous Space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로 만들어야 함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(by </a:t>
            </a:r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softmax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convolutional cell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들 내부에서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candidate operation(conv., max pool, skip conn., zero)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찾음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40281-592E-E242-A83C-AF528BC8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2471001"/>
            <a:ext cx="7893925" cy="19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2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24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Search Space]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090A01-AB16-FCA4-4DEE-62726CF73B39}"/>
                  </a:ext>
                </a:extLst>
              </p:cNvPr>
              <p:cNvSpPr txBox="1"/>
              <p:nvPr/>
            </p:nvSpPr>
            <p:spPr>
              <a:xfrm>
                <a:off x="-1" y="1108018"/>
                <a:ext cx="7902228" cy="5324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2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가지 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Search Space Setting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준비함</a:t>
                </a: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Sampling Search Space</a:t>
                </a: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단순한 </a:t>
                </a:r>
                <a:r>
                  <a:rPr lang="en-US" altLang="ko-KR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Softmax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 아닌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en-US" altLang="ko-KR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Gumble-Softmax</a:t>
                </a:r>
                <a:r>
                  <a:rPr lang="ko-KR" altLang="en-US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적용함</a:t>
                </a: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altLang="ko-KR" sz="2000" b="0" i="1" dirty="0">
                  <a:latin typeface="Cambria Math" panose="020405030504060302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000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는 </a:t>
                </a:r>
                <a:r>
                  <a:rPr lang="en-US" altLang="ko-KR" sz="2000" b="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Gumble</a:t>
                </a:r>
                <a:r>
                  <a:rPr lang="en-US" altLang="ko-KR" sz="2000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(0,1)</a:t>
                </a:r>
                <a:r>
                  <a:rPr lang="ko-KR" altLang="en-US" sz="2000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에서 추출한 </a:t>
                </a:r>
                <a:r>
                  <a:rPr lang="en-US" altLang="ko-KR" sz="2000" b="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i.i.d</a:t>
                </a:r>
                <a:r>
                  <a:rPr lang="en-US" altLang="ko-KR" sz="2000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샘플이고</a:t>
                </a:r>
                <a:endParaRPr lang="en-US" altLang="ko-KR" sz="2000" b="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는 </a:t>
                </a:r>
                <a:r>
                  <a:rPr lang="en-US" altLang="ko-KR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softmax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temperatue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로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좀 더 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robust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하게 학습되게 만들기 위한 방법</a:t>
                </a: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2"/>
                </a:pPr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altLang="ko-KR" sz="2000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090A01-AB16-FCA4-4DEE-62726CF73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08018"/>
                <a:ext cx="7902228" cy="5324535"/>
              </a:xfrm>
              <a:prstGeom prst="rect">
                <a:avLst/>
              </a:prstGeom>
              <a:blipFill>
                <a:blip r:embed="rId2"/>
                <a:stretch>
                  <a:fillRect l="-803" t="-71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436F300-CE45-6F02-FF79-ACF2104D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80087"/>
            <a:ext cx="7734300" cy="1549400"/>
          </a:xfrm>
          <a:prstGeom prst="rect">
            <a:avLst/>
          </a:prstGeom>
        </p:spPr>
      </p:pic>
      <p:pic>
        <p:nvPicPr>
          <p:cNvPr id="1026" name="Picture 2" descr="Implement the Gumbel distribution in SAS - The DO Loop">
            <a:extLst>
              <a:ext uri="{FF2B5EF4-FFF2-40B4-BE49-F238E27FC236}">
                <a16:creationId xmlns:a16="http://schemas.microsoft.com/office/drawing/2014/main" id="{B02DAA13-2C1C-B9E6-CBA8-0046C8AE6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62" y="877185"/>
            <a:ext cx="5463837" cy="40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1E4750-0B75-AAA6-FD4C-FDDC05D7BD52}"/>
                  </a:ext>
                </a:extLst>
              </p:cNvPr>
              <p:cNvSpPr txBox="1"/>
              <p:nvPr/>
            </p:nvSpPr>
            <p:spPr>
              <a:xfrm>
                <a:off x="10567448" y="3354787"/>
                <a:ext cx="842475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1E4750-0B75-AAA6-FD4C-FDDC05D7B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7448" y="3354787"/>
                <a:ext cx="842475" cy="612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D524D78-D7E7-1E30-B988-4C393448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227" y="5394363"/>
            <a:ext cx="4020466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2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[Model Size-based Searching]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81660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모델의 크기를 제한하면서 찾을 수 있음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단계에서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매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epoch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마다 여러 모델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+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그 모델의 크기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+ validation accuracy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계산해서</a:t>
            </a:r>
            <a:b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model size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 적합한 최적의 모델 구조를 찾는다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Single run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 결과를 도출할 수 있음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7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[Early Stopping Strategy]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90A01-AB16-FCA4-4DEE-62726CF73B39}"/>
              </a:ext>
            </a:extLst>
          </p:cNvPr>
          <p:cNvSpPr txBox="1"/>
          <p:nvPr/>
        </p:nvSpPr>
        <p:spPr>
          <a:xfrm>
            <a:off x="-1" y="1108018"/>
            <a:ext cx="9932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Early Stopping Strategy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적용해서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 size-based search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관측에 적용함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주로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25epoch 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이후부터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model size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 감소함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우리가 원한 모델 크기보다 작으면 학습을 중단함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모델이 클수록 좋다는 선행 연구들 때문에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9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lang="ko-KR" altLang="en-US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정리</a:t>
            </a:r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FB37C-05AB-9197-F919-D16050E38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28" y="609169"/>
            <a:ext cx="7772400" cy="56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[Settings]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3A967-8530-822E-0FC2-74533FE6CDA7}"/>
              </a:ext>
            </a:extLst>
          </p:cNvPr>
          <p:cNvSpPr txBox="1"/>
          <p:nvPr/>
        </p:nvSpPr>
        <p:spPr>
          <a:xfrm>
            <a:off x="-1" y="1108018"/>
            <a:ext cx="88521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Stage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 있음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Architecture Search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Architecture Evaluation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CIFAR-10	: search &amp; evaluation</a:t>
            </a: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ImageNet	: transferability verification</a:t>
            </a: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 	   :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DARTS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와 유사하게 세팅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Hyperparameter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: DARTS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와 동일하게 세팅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Evaluation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에서는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validation accuracy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 가장 높았던 모델을 채택해서 비교하였음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PyTorch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1.2.0</a:t>
            </a: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Python 3.7.4</a:t>
            </a:r>
          </a:p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Tesla V100</a:t>
            </a:r>
          </a:p>
        </p:txBody>
      </p:sp>
    </p:spTree>
    <p:extLst>
      <p:ext uri="{BB962C8B-B14F-4D97-AF65-F5344CB8AC3E}">
        <p14:creationId xmlns:p14="http://schemas.microsoft.com/office/powerpoint/2010/main" val="365134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[Single level vs Bilevel]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B2421-74A8-6C54-3FA1-2262A6E1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039948"/>
            <a:ext cx="12101115" cy="376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AF8D18-3CB8-D39E-D2A2-36981AEFD543}"/>
                  </a:ext>
                </a:extLst>
              </p:cNvPr>
              <p:cNvSpPr txBox="1"/>
              <p:nvPr/>
            </p:nvSpPr>
            <p:spPr>
              <a:xfrm>
                <a:off x="-3" y="4776490"/>
                <a:ext cx="64631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괄호 속의 수치는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ko-KR" altLang="en-US" sz="2000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의미함 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(validation</a:t>
                </a:r>
                <a:r>
                  <a:rPr lang="ko-KR" altLang="en-US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얼마나 반영할지</a:t>
                </a:r>
                <a:r>
                  <a:rPr lang="en-US" altLang="ko-KR" sz="200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AF8D18-3CB8-D39E-D2A2-36981AEFD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4776490"/>
                <a:ext cx="6463180" cy="400110"/>
              </a:xfrm>
              <a:prstGeom prst="rect">
                <a:avLst/>
              </a:prstGeom>
              <a:blipFill>
                <a:blip r:embed="rId3"/>
                <a:stretch>
                  <a:fillRect l="-982" t="-9375" b="-28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62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[Transferability on ImageNet]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8D18-3CB8-D39E-D2A2-36981AEFD543}"/>
              </a:ext>
            </a:extLst>
          </p:cNvPr>
          <p:cNvSpPr txBox="1"/>
          <p:nvPr/>
        </p:nvSpPr>
        <p:spPr>
          <a:xfrm>
            <a:off x="-2" y="1108018"/>
            <a:ext cx="10685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Model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Generality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측정하기 위해서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CIFAR-10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으로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학습한 모델을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IamgeNet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 적용해서 검증함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6D011-C28E-6C24-0641-0436AE69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1508128"/>
            <a:ext cx="7772400" cy="45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C</a:t>
            </a:r>
            <a:r>
              <a:rPr lang="en-US" altLang="ko-KR" sz="24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4155" y="74919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Abstract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4089" y="502977"/>
            <a:ext cx="105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1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84155" y="2773456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Related Works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4090" y="252673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3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9D232-FE61-25A0-6A91-2D08F3E41CD7}"/>
              </a:ext>
            </a:extLst>
          </p:cNvPr>
          <p:cNvSpPr txBox="1"/>
          <p:nvPr/>
        </p:nvSpPr>
        <p:spPr>
          <a:xfrm>
            <a:off x="4384155" y="3785585"/>
            <a:ext cx="3423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Proposed Method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254F9-5AED-F102-AFF7-1A6952C6D750}"/>
              </a:ext>
            </a:extLst>
          </p:cNvPr>
          <p:cNvSpPr txBox="1"/>
          <p:nvPr/>
        </p:nvSpPr>
        <p:spPr>
          <a:xfrm>
            <a:off x="3074090" y="353861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4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C82E0-DA05-09F5-0BAC-17BE43C2EA4F}"/>
              </a:ext>
            </a:extLst>
          </p:cNvPr>
          <p:cNvSpPr txBox="1"/>
          <p:nvPr/>
        </p:nvSpPr>
        <p:spPr>
          <a:xfrm>
            <a:off x="4384155" y="4797714"/>
            <a:ext cx="2654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Experiments and Results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6CF7-F937-4281-3F7B-1304D3E1DF1C}"/>
              </a:ext>
            </a:extLst>
          </p:cNvPr>
          <p:cNvSpPr txBox="1"/>
          <p:nvPr/>
        </p:nvSpPr>
        <p:spPr>
          <a:xfrm>
            <a:off x="3074089" y="455049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5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009C6-C14D-FD66-DFD8-BC71BE994E85}"/>
              </a:ext>
            </a:extLst>
          </p:cNvPr>
          <p:cNvSpPr txBox="1"/>
          <p:nvPr/>
        </p:nvSpPr>
        <p:spPr>
          <a:xfrm>
            <a:off x="4384155" y="1761327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Introduction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C6F8D-D675-2648-1195-F5D1004C1F68}"/>
              </a:ext>
            </a:extLst>
          </p:cNvPr>
          <p:cNvSpPr txBox="1"/>
          <p:nvPr/>
        </p:nvSpPr>
        <p:spPr>
          <a:xfrm>
            <a:off x="3074090" y="1514857"/>
            <a:ext cx="1260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2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[Transferability on ImageNet]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F8D18-3CB8-D39E-D2A2-36981AEFD543}"/>
              </a:ext>
            </a:extLst>
          </p:cNvPr>
          <p:cNvSpPr txBox="1"/>
          <p:nvPr/>
        </p:nvSpPr>
        <p:spPr>
          <a:xfrm>
            <a:off x="-2" y="1108018"/>
            <a:ext cx="10685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Model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Generality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측정하기 위해서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CIFAR-10</a:t>
            </a:r>
            <a:r>
              <a:rPr lang="ko-KR" altLang="en-US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으로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학습한 모델을</a:t>
            </a:r>
            <a:r>
              <a:rPr lang="en-US" altLang="ko-KR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IamgeNet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 적용해서 검증함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6D011-C28E-6C24-0641-0436AE69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873068"/>
            <a:ext cx="6617455" cy="3841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9DEB68-A6D9-5982-35F9-FBA3547E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37" y="1890653"/>
            <a:ext cx="6555921" cy="36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-1" y="646353"/>
            <a:ext cx="123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/>
            <a:r>
              <a:rPr lang="en-US" altLang="ko-KR" sz="2400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[Model Size-based Searching]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54A44-E90B-5A84-3A5F-A16C2B5A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432"/>
            <a:ext cx="5363308" cy="4133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950FE-878F-FB78-0A1D-BDED1C7C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7" y="1297180"/>
            <a:ext cx="5679830" cy="399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1AC67D-C2A7-A3BE-19BA-8AFF372E5EC1}"/>
              </a:ext>
            </a:extLst>
          </p:cNvPr>
          <p:cNvSpPr txBox="1"/>
          <p:nvPr/>
        </p:nvSpPr>
        <p:spPr>
          <a:xfrm>
            <a:off x="308880" y="5191488"/>
            <a:ext cx="9740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KR" dirty="0"/>
              <a:t>odel size에 영향을 덜 받기 시작하는 시점을 발견 </a:t>
            </a:r>
          </a:p>
          <a:p>
            <a:r>
              <a:rPr lang="en-KR" dirty="0"/>
              <a:t>Epoch가 많이 진행될 수록</a:t>
            </a:r>
            <a:r>
              <a:rPr lang="en-US" altLang="ko-KR" dirty="0"/>
              <a:t>, Normal cell</a:t>
            </a:r>
            <a:r>
              <a:rPr lang="ko-KR" altLang="en-US" dirty="0"/>
              <a:t>과 </a:t>
            </a:r>
            <a:r>
              <a:rPr lang="en-US" altLang="ko-KR" dirty="0"/>
              <a:t>Reduction cell </a:t>
            </a:r>
            <a:r>
              <a:rPr lang="ko-KR" altLang="en-US" dirty="0"/>
              <a:t>내부의 </a:t>
            </a:r>
            <a:r>
              <a:rPr lang="en-US" altLang="ko-KR" dirty="0"/>
              <a:t>Conv </a:t>
            </a:r>
            <a:r>
              <a:rPr lang="ko-KR" altLang="en-US" dirty="0"/>
              <a:t>수가 줄어듦을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174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3E966-FA62-79A5-5EA6-90C996D8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" y="646353"/>
            <a:ext cx="11906576" cy="35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1. 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01810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[Intro]</a:t>
            </a:r>
          </a:p>
          <a:p>
            <a:pPr rtl="0"/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bilevel optimization</a:t>
            </a:r>
            <a:r>
              <a:rPr lang="ko-KR" altLang="en-US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으로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formulated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됨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(1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차에서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Weight Search, 2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차에서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Architecture Search)</a:t>
            </a: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효율성을 위해서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2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번째 방법을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approximation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함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선행연구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Symbol" pitchFamily="2" charset="2"/>
              <a:buChar char="Þ"/>
            </a:pP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 typeface="Symbol" pitchFamily="2" charset="2"/>
              <a:buChar char="Þ"/>
            </a:pP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[Method]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근데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Approximation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Error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로 인해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local optima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로 수렴하고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이를 증명함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본 논문의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Novelty 1)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Mixed-level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reformulation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해서 효율적이고 </a:t>
            </a:r>
            <a:r>
              <a:rPr lang="ko-KR" altLang="en-US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믿을만한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MiLeNAS</a:t>
            </a:r>
            <a:r>
              <a:rPr lang="ko-KR" altLang="en-US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제안함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본 논문의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Novelty 2)</a:t>
            </a:r>
          </a:p>
          <a:p>
            <a:pPr marL="285750" indent="-285750">
              <a:buFont typeface="Symbol" pitchFamily="2" charset="2"/>
              <a:buChar char="Þ"/>
            </a:pP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[Result]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First order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만 써도 </a:t>
            </a:r>
            <a:b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Validation Error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 줄어들고</a:t>
            </a:r>
            <a:b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bilevel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보다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Accuracy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도 높음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DARTS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모델과 비교해서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model size-based search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early stopping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이용한 조기 중단으로 학습시간 단축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CNN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여러가지 검증해서 효율성 입증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EC9C6-7DEF-9755-0130-5E75067B8B04}"/>
              </a:ext>
            </a:extLst>
          </p:cNvPr>
          <p:cNvSpPr txBox="1"/>
          <p:nvPr/>
        </p:nvSpPr>
        <p:spPr>
          <a:xfrm>
            <a:off x="6525749" y="1489369"/>
            <a:ext cx="30941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Bilevel : </a:t>
            </a:r>
          </a:p>
          <a:p>
            <a:r>
              <a:rPr lang="en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상위 수준 문제를 최적화 하기 위해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</a:p>
          <a:p>
            <a:r>
              <a:rPr lang="en-US" sz="14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하위</a:t>
            </a:r>
            <a:r>
              <a:rPr 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4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수준</a:t>
            </a:r>
            <a:r>
              <a:rPr 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4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최적화</a:t>
            </a:r>
            <a:r>
              <a:rPr 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4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문제</a:t>
            </a:r>
            <a:r>
              <a:rPr 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</a:t>
            </a:r>
            <a:r>
              <a:rPr lang="ko-KR" altLang="en-US" sz="14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개를 결합한 방법</a:t>
            </a:r>
            <a:endParaRPr lang="en-KR" sz="14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93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82714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[NAS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시작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rtl="0"/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Computer Vision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연구는 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NN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 매우 의존적이나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사람이 만든 모델 구조에 국한 되어있음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시간도 오래 걸리고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오류도 발생하기 쉬움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Neural Architecture Search (NAS) </a:t>
            </a:r>
            <a:r>
              <a:rPr lang="ko-KR" altLang="en-US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연구 관심도가 급증함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[NAS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종류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marL="285750" indent="-285750" rtl="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Evolutionary Algorithms</a:t>
            </a:r>
          </a:p>
          <a:p>
            <a:pPr marL="285750" indent="-285750" rtl="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Reinforcement Learning-based Methods</a:t>
            </a:r>
          </a:p>
          <a:p>
            <a:pPr marL="285750" indent="-285750" rtl="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Based Methods 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SOTA + less than one GPU Day</a:t>
            </a:r>
          </a:p>
        </p:txBody>
      </p:sp>
    </p:spTree>
    <p:extLst>
      <p:ext uri="{BB962C8B-B14F-4D97-AF65-F5344CB8AC3E}">
        <p14:creationId xmlns:p14="http://schemas.microsoft.com/office/powerpoint/2010/main" val="390471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/>
              <p:nvPr/>
            </p:nvSpPr>
            <p:spPr>
              <a:xfrm>
                <a:off x="0" y="751983"/>
                <a:ext cx="7215950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60000"/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기존 연구의 수식화</a:t>
                </a:r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				: Network Weight</a:t>
                </a:r>
              </a:p>
              <a:p>
                <a:pPr defTabSz="360000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				: Neural Architecture</a:t>
                </a:r>
              </a:p>
              <a:p>
                <a:pPr defTabSz="360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		: Losses with respect to training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validation)</a:t>
                </a:r>
              </a:p>
              <a:p>
                <a:pPr defTabSz="360000"/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				: Training Loss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최소화 할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때의 최적의 모델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weight</a:t>
                </a:r>
              </a:p>
              <a:p>
                <a:pPr defTabSz="360000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		: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학습 완료된 모델의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Validation Loss</a:t>
                </a:r>
              </a:p>
              <a:p>
                <a:pPr defTabSz="360000"/>
                <a:endParaRPr lang="en-US" altLang="ko-KR" b="0" i="1" dirty="0">
                  <a:latin typeface="Cambria Math" panose="020405030504060302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학습된 모델의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Validation Loss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가장 최소화하는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값을 찾는게 기존 연구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1983"/>
                <a:ext cx="7215950" cy="4524315"/>
              </a:xfrm>
              <a:prstGeom prst="rect">
                <a:avLst/>
              </a:prstGeom>
              <a:blipFill>
                <a:blip r:embed="rId2"/>
                <a:stretch>
                  <a:fillRect l="-879" t="-1120" b="-196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E6BF8E4-946C-563F-69B1-53C0CD0C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148"/>
            <a:ext cx="7442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/>
              <p:nvPr/>
            </p:nvSpPr>
            <p:spPr>
              <a:xfrm>
                <a:off x="-1" y="751983"/>
                <a:ext cx="9909111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기존 연구의 수식화</a:t>
                </a:r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  <a:endParaRPr lang="en-US" altLang="ko-KR" sz="2800" b="0" i="1" dirty="0">
                  <a:latin typeface="Cambria Math" panose="020405030504060302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b="0" i="1" dirty="0">
                  <a:latin typeface="Cambria Math" panose="020405030504060302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기존 연구의 문제점</a:t>
                </a:r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</a:p>
              <a:p>
                <a:pPr marL="342900" indent="-342900" defTabSz="36000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α</m:t>
                    </m:r>
                  </m:oMath>
                </a14:m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값을 업데이트하려면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network</a:t>
                </a:r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완전히 학습시켜야 함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Training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에서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minimize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한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weight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validation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에서도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best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인건 알 수 없음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[17, 4]</a:t>
                </a:r>
              </a:p>
              <a:p>
                <a:pPr marL="342900" indent="-342900" defTabSz="360000">
                  <a:buAutoNum type="arabicPeriod"/>
                </a:pP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본 연구의 제안</a:t>
                </a:r>
                <a:r>
                  <a:rPr lang="en-US" altLang="ko-KR" sz="20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</a:p>
              <a:p>
                <a:pPr defTabSz="360000"/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Single-level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과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bilevel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혼용하는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Mixed-level </a:t>
                </a:r>
                <a:r>
                  <a:rPr lang="en-US" altLang="ko-KR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optmization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제안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51983"/>
                <a:ext cx="9909111" cy="4031873"/>
              </a:xfrm>
              <a:prstGeom prst="rect">
                <a:avLst/>
              </a:prstGeom>
              <a:blipFill>
                <a:blip r:embed="rId2"/>
                <a:stretch>
                  <a:fillRect l="-640" t="-1258" b="-220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4D463-C896-0847-952F-3CDAEBCE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148"/>
            <a:ext cx="7442200" cy="173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4372C-EAEC-2F17-6972-04184EF56CCE}"/>
              </a:ext>
            </a:extLst>
          </p:cNvPr>
          <p:cNvSpPr txBox="1"/>
          <p:nvPr/>
        </p:nvSpPr>
        <p:spPr>
          <a:xfrm>
            <a:off x="335902" y="5579706"/>
            <a:ext cx="1229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	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Hanxiao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Liu, Karen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Yiming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Darts: Differentiable architecture search.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</a:t>
            </a:r>
          </a:p>
          <a:p>
            <a:pPr defTabSz="180000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		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Xuanyi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Dong and Yi Yang. Searching for a robust neural 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four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hours.</a:t>
            </a:r>
          </a:p>
        </p:txBody>
      </p:sp>
    </p:spTree>
    <p:extLst>
      <p:ext uri="{BB962C8B-B14F-4D97-AF65-F5344CB8AC3E}">
        <p14:creationId xmlns:p14="http://schemas.microsoft.com/office/powerpoint/2010/main" val="78806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/>
              <p:nvPr/>
            </p:nvSpPr>
            <p:spPr>
              <a:xfrm>
                <a:off x="0" y="646353"/>
                <a:ext cx="10394576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en-US" altLang="ko-KR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[Mixed Level Optimization (</a:t>
                </a:r>
                <a:r>
                  <a:rPr lang="en-US" altLang="ko-KR" sz="2400" b="1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</a:t>
                </a:r>
                <a:r>
                  <a:rPr lang="en-US" altLang="ko-KR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)]</a:t>
                </a:r>
              </a:p>
              <a:p>
                <a:pPr defTabSz="360000"/>
                <a:endParaRPr lang="en-US" altLang="ko-KR" b="1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기존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학습 완료된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가지고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추론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변경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의 관점에서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training, validation loss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최소화하면서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ko-KR" altLang="en-US" b="0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의 관점에서 </a:t>
                </a:r>
                <a:r>
                  <a:rPr lang="en-US" altLang="ko-KR" b="0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training loss</a:t>
                </a:r>
                <a:r>
                  <a:rPr lang="ko-KR" altLang="en-US" b="0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b="0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최소화 함</a:t>
                </a:r>
                <a:endParaRPr lang="en-US" altLang="ko-KR" b="0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HOW…?</a:t>
                </a:r>
              </a:p>
              <a:p>
                <a:pPr defTabSz="360000"/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뒤에서 천천히 다룰 예정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en-US" altLang="ko-KR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en-US" altLang="ko-KR" sz="2400" b="1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en-US" altLang="ko-KR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장점</a:t>
                </a:r>
                <a:r>
                  <a:rPr lang="en-US" altLang="ko-KR" sz="2400" b="1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</a:p>
              <a:p>
                <a:pPr defTabSz="360000"/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defTabSz="360000"/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빠른 속도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+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학습 안정성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+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더 높은 성능의 모델 구조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Overfitting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막으면서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single-level optimization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이랑 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계산량이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비슷함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Bilevel optimization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으로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생기는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Gradient Error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피하면서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업데이트 할 수 있음</a:t>
                </a:r>
                <a:endParaRPr lang="en-US" altLang="ko-KR" dirty="0">
                  <a:latin typeface="Times New Roman" panose="020206030504050203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DARTS</a:t>
                </a:r>
                <a:r>
                  <a:rPr lang="ko-KR" altLang="en-US" dirty="0" err="1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업그레이드하고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, model search-space 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제한 및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Early Stopping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도 추가 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더 빨리 학습하기 위해서</a:t>
                </a:r>
                <a:r>
                  <a:rPr lang="en-US" altLang="ko-KR" dirty="0">
                    <a:latin typeface="Times New Roman" panose="02020603050405020304" pitchFamily="18" charset="0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353"/>
                <a:ext cx="10394576" cy="4431983"/>
              </a:xfrm>
              <a:prstGeom prst="rect">
                <a:avLst/>
              </a:prstGeom>
              <a:blipFill>
                <a:blip r:embed="rId2"/>
                <a:stretch>
                  <a:fillRect l="-977" t="-857" b="-142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00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/>
              <p:nvPr/>
            </p:nvSpPr>
            <p:spPr>
              <a:xfrm>
                <a:off x="0" y="646353"/>
                <a:ext cx="10394576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60000"/>
                <a:r>
                  <a:rPr lang="en-US" altLang="ko-KR" sz="2400" b="1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sz="2400" b="1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실험 세팅</a:t>
                </a:r>
                <a:r>
                  <a:rPr lang="en-US" altLang="ko-KR" sz="2400" b="1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]</a:t>
                </a: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Single level vs bilevel methods</a:t>
                </a:r>
                <a:b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training acc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와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evaluation acc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의 차이를 비교</a:t>
                </a:r>
                <a:b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=&gt; </a:t>
                </a: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Overfitting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을 극복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Bi-level optimization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보다 똑같은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Validation Accuracy</a:t>
                </a:r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달성하는데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3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배 빠름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FontTx/>
                  <a:buAutoNum type="arabicPeriod"/>
                </a:pP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CIFAR-10 Validation Error Rate </a:t>
                </a:r>
                <a:b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	</a:t>
                </a:r>
                <a:r>
                  <a:rPr lang="en-US" dirty="0">
                    <a:effectLst/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  <a:t>2.51% </a:t>
                </a:r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effectLst/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  <a:t> 0.11</a:t>
                </a:r>
                <a:br>
                  <a:rPr lang="en-US" dirty="0">
                    <a:effectLst/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</a:b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  <a:t>DARTS 	2.76</a:t>
                </a:r>
                <a:b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</a:b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</a:rPr>
                  <a:t>GDAS 		2.82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가 일반적인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Sampling-based search space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에 적합함을 증명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defTabSz="360000">
                  <a:buAutoNum type="arabicPeriod"/>
                </a:pP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Model Size-based and Early Stopping Strategies</a:t>
                </a:r>
              </a:p>
              <a:p>
                <a:pPr defTabSz="36000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210623-0ED3-9D0D-FBBC-42D22565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353"/>
                <a:ext cx="10394576" cy="4893647"/>
              </a:xfrm>
              <a:prstGeom prst="rect">
                <a:avLst/>
              </a:prstGeom>
              <a:blipFill>
                <a:blip r:embed="rId2"/>
                <a:stretch>
                  <a:fillRect l="-977" t="-77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38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43982</TotalTime>
  <Words>1630</Words>
  <Application>Microsoft Macintosh PowerPoint</Application>
  <PresentationFormat>Widescreen</PresentationFormat>
  <Paragraphs>268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맑은 고딕</vt:lpstr>
      <vt:lpstr>NanumGothicOTFExtraBold</vt:lpstr>
      <vt:lpstr>Symbol</vt:lpstr>
      <vt:lpstr>Arial</vt:lpstr>
      <vt:lpstr>Times New Roman</vt:lpstr>
      <vt:lpstr>NanumBarunGothicOTF</vt:lpstr>
      <vt:lpstr>NanumGothicOTF</vt:lpstr>
      <vt:lpstr>Calibri</vt:lpstr>
      <vt:lpstr>Cambria Math</vt:lpstr>
      <vt:lpstr>NanumSquareOTF_ac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홍 재성</cp:lastModifiedBy>
  <cp:revision>2890</cp:revision>
  <dcterms:created xsi:type="dcterms:W3CDTF">2016-12-29T12:06:27Z</dcterms:created>
  <dcterms:modified xsi:type="dcterms:W3CDTF">2023-03-23T07:09:51Z</dcterms:modified>
</cp:coreProperties>
</file>